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  <p:sldMasterId id="2147483672" r:id="rId2"/>
  </p:sldMasterIdLst>
  <p:notesMasterIdLst>
    <p:notesMasterId r:id="rId20"/>
  </p:notesMasterIdLst>
  <p:sldIdLst>
    <p:sldId id="268" r:id="rId3"/>
    <p:sldId id="257" r:id="rId4"/>
    <p:sldId id="273" r:id="rId5"/>
    <p:sldId id="274" r:id="rId6"/>
    <p:sldId id="276" r:id="rId7"/>
    <p:sldId id="277" r:id="rId8"/>
    <p:sldId id="278" r:id="rId9"/>
    <p:sldId id="279" r:id="rId10"/>
    <p:sldId id="282" r:id="rId11"/>
    <p:sldId id="283" r:id="rId12"/>
    <p:sldId id="285" r:id="rId13"/>
    <p:sldId id="287" r:id="rId14"/>
    <p:sldId id="284" r:id="rId15"/>
    <p:sldId id="286" r:id="rId16"/>
    <p:sldId id="288" r:id="rId17"/>
    <p:sldId id="280" r:id="rId18"/>
    <p:sldId id="272" r:id="rId19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380"/>
    <p:restoredTop sz="94660"/>
  </p:normalViewPr>
  <p:slideViewPr>
    <p:cSldViewPr>
      <p:cViewPr varScale="1">
        <p:scale>
          <a:sx n="114" d="100"/>
          <a:sy n="114" d="100"/>
        </p:scale>
        <p:origin x="152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3CC090-5F94-47EB-8B9A-57017C1514FC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872B37-0641-495A-AAF9-8422634646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812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72B37-0641-495A-AAF9-8422634646D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743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708CF-2C21-43A0-9659-4DFA01C5B489}" type="datetime8">
              <a:rPr lang="fa-IR" smtClean="0"/>
              <a:pPr/>
              <a:t>13 سپتامبر 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NAMAZI 2020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8EC4F-48A6-4F9C-B92B-26848601E12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E5FC0-2D74-4059-AF73-97243A94CB82}" type="datetime8">
              <a:rPr lang="fa-IR" smtClean="0"/>
              <a:pPr/>
              <a:t>13 سپتامبر 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NAMAZI 2020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8EC4F-48A6-4F9C-B92B-26848601E12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5E4F5-A30A-4CFB-905C-970102099E96}" type="datetime8">
              <a:rPr lang="fa-IR" smtClean="0"/>
              <a:pPr/>
              <a:t>13 سپتامبر 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NAMAZI 2020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8EC4F-48A6-4F9C-B92B-26848601E12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512" y="2130519"/>
            <a:ext cx="7772977" cy="146937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023" y="3885640"/>
            <a:ext cx="6401955" cy="1753721"/>
          </a:xfrm>
        </p:spPr>
        <p:txBody>
          <a:bodyPr/>
          <a:lstStyle>
            <a:lvl1pPr marL="0" indent="0" algn="ctr">
              <a:buNone/>
              <a:defRPr/>
            </a:lvl1pPr>
            <a:lvl2pPr marL="410291" indent="0" algn="ctr">
              <a:buNone/>
              <a:defRPr/>
            </a:lvl2pPr>
            <a:lvl3pPr marL="820583" indent="0" algn="ctr">
              <a:buNone/>
              <a:defRPr/>
            </a:lvl3pPr>
            <a:lvl4pPr marL="1230874" indent="0" algn="ctr">
              <a:buNone/>
              <a:defRPr/>
            </a:lvl4pPr>
            <a:lvl5pPr marL="1641165" indent="0" algn="ctr">
              <a:buNone/>
              <a:defRPr/>
            </a:lvl5pPr>
            <a:lvl6pPr marL="2051456" indent="0" algn="ctr">
              <a:buNone/>
              <a:defRPr/>
            </a:lvl6pPr>
            <a:lvl7pPr marL="2461748" indent="0" algn="ctr">
              <a:buNone/>
              <a:defRPr/>
            </a:lvl7pPr>
            <a:lvl8pPr marL="2872039" indent="0" algn="ctr">
              <a:buNone/>
              <a:defRPr/>
            </a:lvl8pPr>
            <a:lvl9pPr marL="328233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a-IR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a-IR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B2BA27-CB2D-4ABC-B478-08625597ED7E}" type="slidenum">
              <a:rPr lang="en-US" altLang="fa-IR">
                <a:solidFill>
                  <a:srgbClr val="000000"/>
                </a:solidFill>
              </a:rPr>
              <a:pPr/>
              <a:t>‹#›</a:t>
            </a:fld>
            <a:endParaRPr lang="en-US" altLang="fa-I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740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a-IR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a-IR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8DFD43-DDC5-4DFD-A7C0-6B211CB1321E}" type="slidenum">
              <a:rPr lang="en-US" altLang="fa-IR">
                <a:solidFill>
                  <a:srgbClr val="000000"/>
                </a:solidFill>
              </a:rPr>
              <a:pPr/>
              <a:t>‹#›</a:t>
            </a:fld>
            <a:endParaRPr lang="en-US" altLang="fa-I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6335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035" y="4406713"/>
            <a:ext cx="7771534" cy="1362916"/>
          </a:xfrm>
        </p:spPr>
        <p:txBody>
          <a:bodyPr anchor="t"/>
          <a:lstStyle>
            <a:lvl1pPr algn="r">
              <a:defRPr sz="3600" b="1" cap="all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035" y="2906526"/>
            <a:ext cx="7771534" cy="1500187"/>
          </a:xfrm>
        </p:spPr>
        <p:txBody>
          <a:bodyPr anchor="b"/>
          <a:lstStyle>
            <a:lvl1pPr marL="0" indent="0">
              <a:buNone/>
              <a:defRPr sz="1800"/>
            </a:lvl1pPr>
            <a:lvl2pPr marL="410291" indent="0">
              <a:buNone/>
              <a:defRPr sz="1600"/>
            </a:lvl2pPr>
            <a:lvl3pPr marL="820583" indent="0">
              <a:buNone/>
              <a:defRPr sz="1400"/>
            </a:lvl3pPr>
            <a:lvl4pPr marL="1230874" indent="0">
              <a:buNone/>
              <a:defRPr sz="1300"/>
            </a:lvl4pPr>
            <a:lvl5pPr marL="1641165" indent="0">
              <a:buNone/>
              <a:defRPr sz="1300"/>
            </a:lvl5pPr>
            <a:lvl6pPr marL="2051456" indent="0">
              <a:buNone/>
              <a:defRPr sz="1300"/>
            </a:lvl6pPr>
            <a:lvl7pPr marL="2461748" indent="0">
              <a:buNone/>
              <a:defRPr sz="1300"/>
            </a:lvl7pPr>
            <a:lvl8pPr marL="2872039" indent="0">
              <a:buNone/>
              <a:defRPr sz="1300"/>
            </a:lvl8pPr>
            <a:lvl9pPr marL="3282330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a-IR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a-IR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2B94CA-C231-40C4-A2DA-3DBD7FFE1DCA}" type="slidenum">
              <a:rPr lang="en-US" altLang="fa-IR">
                <a:solidFill>
                  <a:srgbClr val="000000"/>
                </a:solidFill>
              </a:rPr>
              <a:pPr/>
              <a:t>‹#›</a:t>
            </a:fld>
            <a:endParaRPr lang="en-US" altLang="fa-I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2876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5636" y="1411942"/>
            <a:ext cx="3671455" cy="3993497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25636" y="1411942"/>
            <a:ext cx="3671455" cy="3993497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a-IR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a-IR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C894D0-3693-4441-ACEC-0210DF408F06}" type="slidenum">
              <a:rPr lang="en-US" altLang="fa-IR">
                <a:solidFill>
                  <a:srgbClr val="000000"/>
                </a:solidFill>
              </a:rPr>
              <a:pPr/>
              <a:t>‹#›</a:t>
            </a:fld>
            <a:endParaRPr lang="en-US" altLang="fa-I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9581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489" y="274544"/>
            <a:ext cx="8229023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489" y="1535206"/>
            <a:ext cx="4039465" cy="640136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0291" indent="0">
              <a:buNone/>
              <a:defRPr sz="1800" b="1"/>
            </a:lvl2pPr>
            <a:lvl3pPr marL="820583" indent="0">
              <a:buNone/>
              <a:defRPr sz="1600" b="1"/>
            </a:lvl3pPr>
            <a:lvl4pPr marL="1230874" indent="0">
              <a:buNone/>
              <a:defRPr sz="1400" b="1"/>
            </a:lvl4pPr>
            <a:lvl5pPr marL="1641165" indent="0">
              <a:buNone/>
              <a:defRPr sz="1400" b="1"/>
            </a:lvl5pPr>
            <a:lvl6pPr marL="2051456" indent="0">
              <a:buNone/>
              <a:defRPr sz="1400" b="1"/>
            </a:lvl6pPr>
            <a:lvl7pPr marL="2461748" indent="0">
              <a:buNone/>
              <a:defRPr sz="1400" b="1"/>
            </a:lvl7pPr>
            <a:lvl8pPr marL="2872039" indent="0">
              <a:buNone/>
              <a:defRPr sz="1400" b="1"/>
            </a:lvl8pPr>
            <a:lvl9pPr marL="3282330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489" y="2175343"/>
            <a:ext cx="4039465" cy="3951474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603" y="1535206"/>
            <a:ext cx="4040909" cy="640136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0291" indent="0">
              <a:buNone/>
              <a:defRPr sz="1800" b="1"/>
            </a:lvl2pPr>
            <a:lvl3pPr marL="820583" indent="0">
              <a:buNone/>
              <a:defRPr sz="1600" b="1"/>
            </a:lvl3pPr>
            <a:lvl4pPr marL="1230874" indent="0">
              <a:buNone/>
              <a:defRPr sz="1400" b="1"/>
            </a:lvl4pPr>
            <a:lvl5pPr marL="1641165" indent="0">
              <a:buNone/>
              <a:defRPr sz="1400" b="1"/>
            </a:lvl5pPr>
            <a:lvl6pPr marL="2051456" indent="0">
              <a:buNone/>
              <a:defRPr sz="1400" b="1"/>
            </a:lvl6pPr>
            <a:lvl7pPr marL="2461748" indent="0">
              <a:buNone/>
              <a:defRPr sz="1400" b="1"/>
            </a:lvl7pPr>
            <a:lvl8pPr marL="2872039" indent="0">
              <a:buNone/>
              <a:defRPr sz="1400" b="1"/>
            </a:lvl8pPr>
            <a:lvl9pPr marL="3282330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603" y="2175343"/>
            <a:ext cx="4040909" cy="3951474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a-IR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a-IR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09A2AE-10FD-4AD9-8C80-FCF2C7BD91C4}" type="slidenum">
              <a:rPr lang="en-US" altLang="fa-IR">
                <a:solidFill>
                  <a:srgbClr val="000000"/>
                </a:solidFill>
              </a:rPr>
              <a:pPr/>
              <a:t>‹#›</a:t>
            </a:fld>
            <a:endParaRPr lang="en-US" altLang="fa-I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68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a-IR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a-IR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C8B69A-0A97-45D5-A68A-5ADF6D100AEC}" type="slidenum">
              <a:rPr lang="en-US" altLang="fa-IR">
                <a:solidFill>
                  <a:srgbClr val="000000"/>
                </a:solidFill>
              </a:rPr>
              <a:pPr/>
              <a:t>‹#›</a:t>
            </a:fld>
            <a:endParaRPr lang="en-US" altLang="fa-I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3001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a-IR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a-IR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16B643-BA15-486F-89BE-6D48F13C8901}" type="slidenum">
              <a:rPr lang="en-US" altLang="fa-IR">
                <a:solidFill>
                  <a:srgbClr val="000000"/>
                </a:solidFill>
              </a:rPr>
              <a:pPr/>
              <a:t>‹#›</a:t>
            </a:fld>
            <a:endParaRPr lang="en-US" altLang="fa-I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0882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489" y="273144"/>
            <a:ext cx="3007591" cy="1162610"/>
          </a:xfrm>
        </p:spPr>
        <p:txBody>
          <a:bodyPr anchor="b"/>
          <a:lstStyle>
            <a:lvl1pPr algn="r">
              <a:defRPr sz="18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4762" y="273144"/>
            <a:ext cx="5111750" cy="5853672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489" y="1435755"/>
            <a:ext cx="3007591" cy="4691062"/>
          </a:xfrm>
        </p:spPr>
        <p:txBody>
          <a:bodyPr/>
          <a:lstStyle>
            <a:lvl1pPr marL="0" indent="0">
              <a:buNone/>
              <a:defRPr sz="1300"/>
            </a:lvl1pPr>
            <a:lvl2pPr marL="410291" indent="0">
              <a:buNone/>
              <a:defRPr sz="1100"/>
            </a:lvl2pPr>
            <a:lvl3pPr marL="820583" indent="0">
              <a:buNone/>
              <a:defRPr sz="900"/>
            </a:lvl3pPr>
            <a:lvl4pPr marL="1230874" indent="0">
              <a:buNone/>
              <a:defRPr sz="800"/>
            </a:lvl4pPr>
            <a:lvl5pPr marL="1641165" indent="0">
              <a:buNone/>
              <a:defRPr sz="800"/>
            </a:lvl5pPr>
            <a:lvl6pPr marL="2051456" indent="0">
              <a:buNone/>
              <a:defRPr sz="800"/>
            </a:lvl6pPr>
            <a:lvl7pPr marL="2461748" indent="0">
              <a:buNone/>
              <a:defRPr sz="800"/>
            </a:lvl7pPr>
            <a:lvl8pPr marL="2872039" indent="0">
              <a:buNone/>
              <a:defRPr sz="800"/>
            </a:lvl8pPr>
            <a:lvl9pPr marL="328233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a-IR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a-IR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92F1AA-33FD-47A3-A532-D7115C9DD10F}" type="slidenum">
              <a:rPr lang="en-US" altLang="fa-IR">
                <a:solidFill>
                  <a:srgbClr val="000000"/>
                </a:solidFill>
              </a:rPr>
              <a:pPr/>
              <a:t>‹#›</a:t>
            </a:fld>
            <a:endParaRPr lang="en-US" altLang="fa-I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201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6F99C-4376-47E0-8121-B4C84B7CC68E}" type="datetime8">
              <a:rPr lang="fa-IR" smtClean="0"/>
              <a:pPr/>
              <a:t>13 سپتامبر 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NAMAZI 2020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8EC4F-48A6-4F9C-B92B-26848601E12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432" y="4800321"/>
            <a:ext cx="5486977" cy="567297"/>
          </a:xfrm>
        </p:spPr>
        <p:txBody>
          <a:bodyPr anchor="b"/>
          <a:lstStyle>
            <a:lvl1pPr algn="r">
              <a:defRPr sz="18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432" y="612122"/>
            <a:ext cx="5486977" cy="4115360"/>
          </a:xfrm>
        </p:spPr>
        <p:txBody>
          <a:bodyPr/>
          <a:lstStyle>
            <a:lvl1pPr marL="0" indent="0">
              <a:buNone/>
              <a:defRPr sz="2900"/>
            </a:lvl1pPr>
            <a:lvl2pPr marL="410291" indent="0">
              <a:buNone/>
              <a:defRPr sz="2500"/>
            </a:lvl2pPr>
            <a:lvl3pPr marL="820583" indent="0">
              <a:buNone/>
              <a:defRPr sz="2200"/>
            </a:lvl3pPr>
            <a:lvl4pPr marL="1230874" indent="0">
              <a:buNone/>
              <a:defRPr sz="1800"/>
            </a:lvl4pPr>
            <a:lvl5pPr marL="1641165" indent="0">
              <a:buNone/>
              <a:defRPr sz="1800"/>
            </a:lvl5pPr>
            <a:lvl6pPr marL="2051456" indent="0">
              <a:buNone/>
              <a:defRPr sz="1800"/>
            </a:lvl6pPr>
            <a:lvl7pPr marL="2461748" indent="0">
              <a:buNone/>
              <a:defRPr sz="1800"/>
            </a:lvl7pPr>
            <a:lvl8pPr marL="2872039" indent="0">
              <a:buNone/>
              <a:defRPr sz="1800"/>
            </a:lvl8pPr>
            <a:lvl9pPr marL="3282330" indent="0">
              <a:buNone/>
              <a:defRPr sz="18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432" y="5367618"/>
            <a:ext cx="5486977" cy="804022"/>
          </a:xfrm>
        </p:spPr>
        <p:txBody>
          <a:bodyPr/>
          <a:lstStyle>
            <a:lvl1pPr marL="0" indent="0">
              <a:buNone/>
              <a:defRPr sz="1300"/>
            </a:lvl1pPr>
            <a:lvl2pPr marL="410291" indent="0">
              <a:buNone/>
              <a:defRPr sz="1100"/>
            </a:lvl2pPr>
            <a:lvl3pPr marL="820583" indent="0">
              <a:buNone/>
              <a:defRPr sz="900"/>
            </a:lvl3pPr>
            <a:lvl4pPr marL="1230874" indent="0">
              <a:buNone/>
              <a:defRPr sz="800"/>
            </a:lvl4pPr>
            <a:lvl5pPr marL="1641165" indent="0">
              <a:buNone/>
              <a:defRPr sz="800"/>
            </a:lvl5pPr>
            <a:lvl6pPr marL="2051456" indent="0">
              <a:buNone/>
              <a:defRPr sz="800"/>
            </a:lvl6pPr>
            <a:lvl7pPr marL="2461748" indent="0">
              <a:buNone/>
              <a:defRPr sz="800"/>
            </a:lvl7pPr>
            <a:lvl8pPr marL="2872039" indent="0">
              <a:buNone/>
              <a:defRPr sz="800"/>
            </a:lvl8pPr>
            <a:lvl9pPr marL="328233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a-IR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a-IR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8A3B19-E17E-4FEB-B4C2-9796DE9ECE5A}" type="slidenum">
              <a:rPr lang="en-US" altLang="fa-IR">
                <a:solidFill>
                  <a:srgbClr val="000000"/>
                </a:solidFill>
              </a:rPr>
              <a:pPr/>
              <a:t>‹#›</a:t>
            </a:fld>
            <a:endParaRPr lang="en-US" altLang="fa-I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7745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a-IR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a-IR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31F280-B56D-4776-BE1F-0EEE9CE2F21A}" type="slidenum">
              <a:rPr lang="en-US" altLang="fa-IR">
                <a:solidFill>
                  <a:srgbClr val="000000"/>
                </a:solidFill>
              </a:rPr>
              <a:pPr/>
              <a:t>‹#›</a:t>
            </a:fld>
            <a:endParaRPr lang="en-US" altLang="fa-I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9304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26727" y="242328"/>
            <a:ext cx="1870364" cy="516311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5637" y="242328"/>
            <a:ext cx="5472545" cy="516311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a-IR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fa-IR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FD0570-4563-4B94-858A-29FE3D1F489D}" type="slidenum">
              <a:rPr lang="en-US" altLang="fa-IR">
                <a:solidFill>
                  <a:srgbClr val="000000"/>
                </a:solidFill>
              </a:rPr>
              <a:pPr/>
              <a:t>‹#›</a:t>
            </a:fld>
            <a:endParaRPr lang="en-US" altLang="fa-I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309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5AC87-6BE7-420B-A22C-885667CB24D7}" type="datetime8">
              <a:rPr lang="fa-IR" smtClean="0"/>
              <a:pPr/>
              <a:t>13 سپتامبر 25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NAMAZI 2020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8EC4F-48A6-4F9C-B92B-26848601E12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E7682-AD95-42C3-BA06-202E618CC8EF}" type="datetime8">
              <a:rPr lang="fa-IR" smtClean="0"/>
              <a:pPr/>
              <a:t>13 سپتامبر 25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NAMAZI 2020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8EC4F-48A6-4F9C-B92B-26848601E12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FB9E6-CC2A-41D1-863A-A32879465F0D}" type="datetime8">
              <a:rPr lang="fa-IR" smtClean="0"/>
              <a:pPr/>
              <a:t>13 سپتامبر 25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NAMAZI 2020</a:t>
            </a:r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8EC4F-48A6-4F9C-B92B-26848601E12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D8602-B79E-4BC1-804D-1D43359C229D}" type="datetime8">
              <a:rPr lang="fa-IR" smtClean="0"/>
              <a:pPr/>
              <a:t>13 سپتامبر 25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NAMAZI 2020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8EC4F-48A6-4F9C-B92B-26848601E12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A368-15B5-4CB2-A0BD-782DE887F326}" type="datetime8">
              <a:rPr lang="fa-IR" smtClean="0"/>
              <a:pPr/>
              <a:t>13 سپتامبر 25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NAMAZI 2020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8EC4F-48A6-4F9C-B92B-26848601E121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21EE2-67A5-491E-8264-28E98B009718}" type="datetime8">
              <a:rPr lang="fa-IR" smtClean="0"/>
              <a:pPr/>
              <a:t>13 سپتامبر 25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NAMAZI 2020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8EC4F-48A6-4F9C-B92B-26848601E121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D9564-488A-40F6-BC95-A2553B0ECFD8}" type="datetime8">
              <a:rPr lang="fa-IR" smtClean="0"/>
              <a:pPr/>
              <a:t>13 سپتامبر 25</a:t>
            </a:fld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9C8EC4F-48A6-4F9C-B92B-26848601E121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NAMAZI 2020</a:t>
            </a:r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39C8EC4F-48A6-4F9C-B92B-26848601E121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NAMAZI 2020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1E707F63-F836-4297-99DD-B1C8316FEBD0}" type="datetime8">
              <a:rPr lang="fa-IR" smtClean="0"/>
              <a:pPr/>
              <a:t>13 سپتامبر 25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1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r" defTabSz="914400" rtl="1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15636" y="242328"/>
            <a:ext cx="7481455" cy="1008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2058" tIns="41029" rIns="82058" bIns="4102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a-IR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5636" y="1411942"/>
            <a:ext cx="7481455" cy="3993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2058" tIns="41029" rIns="82058" bIns="410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a-IR"/>
              <a:t>Click to edit Master text styles</a:t>
            </a:r>
          </a:p>
          <a:p>
            <a:pPr lvl="1"/>
            <a:r>
              <a:rPr lang="en-US" altLang="fa-IR"/>
              <a:t>Second level</a:t>
            </a:r>
          </a:p>
          <a:p>
            <a:pPr lvl="2"/>
            <a:r>
              <a:rPr lang="en-US" altLang="fa-IR"/>
              <a:t>Third level</a:t>
            </a:r>
          </a:p>
          <a:p>
            <a:pPr lvl="3"/>
            <a:r>
              <a:rPr lang="en-US" altLang="fa-IR"/>
              <a:t>Fourth level</a:t>
            </a:r>
          </a:p>
          <a:p>
            <a:pPr lvl="4"/>
            <a:r>
              <a:rPr lang="en-US" altLang="fa-IR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15637" y="5510492"/>
            <a:ext cx="1939636" cy="420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2058" tIns="41029" rIns="82058" bIns="4102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en-US" altLang="fa-I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40182" y="5510492"/>
            <a:ext cx="2632364" cy="420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2058" tIns="41029" rIns="82058" bIns="41029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3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endParaRPr lang="en-US" altLang="fa-I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957455" y="5510492"/>
            <a:ext cx="1939636" cy="420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2058" tIns="41029" rIns="82058" bIns="4102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</a:pPr>
            <a:fld id="{C6F93C7C-5561-467D-8A6B-B60C7D0B0EB9}" type="slidenum">
              <a:rPr lang="en-US" altLang="fa-IR">
                <a:solidFill>
                  <a:srgbClr val="000000"/>
                </a:solidFill>
              </a:rPr>
              <a:pPr rtl="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fa-I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409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5pPr>
      <a:lvl6pPr marL="410291" algn="ctr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6pPr>
      <a:lvl7pPr marL="820583" algn="ctr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7pPr>
      <a:lvl8pPr marL="1230874" algn="ctr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8pPr>
      <a:lvl9pPr marL="1641165" algn="ctr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9pPr>
    </p:titleStyle>
    <p:bodyStyle>
      <a:lvl1pPr marL="307718" indent="-307718" algn="l" rtl="0" fontAlgn="base">
        <a:spcBef>
          <a:spcPct val="20000"/>
        </a:spcBef>
        <a:spcAft>
          <a:spcPct val="0"/>
        </a:spcAft>
        <a:buChar char="•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666723" indent="-256432" algn="l" rtl="0" fontAlgn="base">
        <a:spcBef>
          <a:spcPct val="20000"/>
        </a:spcBef>
        <a:spcAft>
          <a:spcPct val="0"/>
        </a:spcAft>
        <a:buChar char="–"/>
        <a:defRPr sz="2500">
          <a:solidFill>
            <a:schemeClr val="tx1"/>
          </a:solidFill>
          <a:latin typeface="+mn-lt"/>
        </a:defRPr>
      </a:lvl2pPr>
      <a:lvl3pPr marL="1025728" indent="-205146" algn="l" rtl="0" fontAlgn="base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3pPr>
      <a:lvl4pPr marL="1436019" indent="-205146" algn="l" rtl="0" fontAlgn="base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</a:defRPr>
      </a:lvl4pPr>
      <a:lvl5pPr marL="1846311" indent="-205146" algn="l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5pPr>
      <a:lvl6pPr marL="2256602" indent="-205146" algn="l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6pPr>
      <a:lvl7pPr marL="2666893" indent="-205146" algn="l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7pPr>
      <a:lvl8pPr marL="3077185" indent="-205146" algn="l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8pPr>
      <a:lvl9pPr marL="3487476" indent="-205146" algn="l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9pPr>
    </p:bodyStyle>
    <p:otherStyle>
      <a:defPPr>
        <a:defRPr lang="fa-IR"/>
      </a:defPPr>
      <a:lvl1pPr marL="0" algn="r" defTabSz="820583" rtl="1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0291" algn="r" defTabSz="820583" rtl="1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0583" algn="r" defTabSz="820583" rtl="1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0874" algn="r" defTabSz="820583" rtl="1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1165" algn="r" defTabSz="820583" rtl="1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51456" algn="r" defTabSz="820583" rtl="1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61748" algn="r" defTabSz="820583" rtl="1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72039" algn="r" defTabSz="820583" rtl="1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82330" algn="r" defTabSz="820583" rtl="1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url?sa=t&amp;rct=j&amp;q=&amp;esrc=s&amp;source=web&amp;cd=&amp;cad=rja&amp;uact=8&amp;ved=2ahUKEwipp_Ku2IjsAhUF_KQKHRwyDXAQFjAAegQIAxAB&amp;url=https%3A%2F%2Fen.wikipedia.org%2Fwiki%2FAvicenna&amp;usg=AOvVaw2fiomCLR92vAo-1EDx0PnN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5786" y="1142984"/>
            <a:ext cx="7543800" cy="3602087"/>
          </a:xfrm>
        </p:spPr>
        <p:txBody>
          <a:bodyPr/>
          <a:lstStyle/>
          <a:p>
            <a:pPr algn="ctr"/>
            <a:br>
              <a:rPr lang="fa-IR" dirty="0"/>
            </a:br>
            <a:br>
              <a:rPr lang="fa-IR" dirty="0"/>
            </a:br>
            <a:r>
              <a:rPr lang="en-US" dirty="0">
                <a:solidFill>
                  <a:srgbClr val="FF0000"/>
                </a:solidFill>
              </a:rPr>
              <a:t>Introduction to Philosophy of Medicine</a:t>
            </a:r>
            <a:br>
              <a:rPr lang="fa-IR" b="1" dirty="0">
                <a:solidFill>
                  <a:srgbClr val="FF0000"/>
                </a:solidFill>
              </a:rPr>
            </a:br>
            <a:endParaRPr lang="fa-IR" sz="28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4581128"/>
            <a:ext cx="6461760" cy="1440160"/>
          </a:xfrm>
        </p:spPr>
        <p:txBody>
          <a:bodyPr>
            <a:normAutofit fontScale="85000" lnSpcReduction="20000"/>
          </a:bodyPr>
          <a:lstStyle/>
          <a:p>
            <a:endParaRPr lang="fa-IR" dirty="0">
              <a:solidFill>
                <a:srgbClr val="FF0000"/>
              </a:solidFill>
            </a:endParaRPr>
          </a:p>
          <a:p>
            <a:r>
              <a:rPr lang="en-US" b="1" dirty="0" err="1"/>
              <a:t>Hamidreza</a:t>
            </a:r>
            <a:r>
              <a:rPr lang="en-US" b="1" dirty="0"/>
              <a:t> </a:t>
            </a:r>
            <a:r>
              <a:rPr lang="en-US" b="1" dirty="0" err="1"/>
              <a:t>Namazi</a:t>
            </a:r>
            <a:endParaRPr lang="en-US" b="1" dirty="0"/>
          </a:p>
          <a:p>
            <a:r>
              <a:rPr lang="en-US" b="1" dirty="0"/>
              <a:t>MD.MS.PHD</a:t>
            </a:r>
          </a:p>
          <a:p>
            <a:r>
              <a:rPr lang="en-US" b="1" dirty="0"/>
              <a:t>Department of Medical Ethics</a:t>
            </a:r>
          </a:p>
          <a:p>
            <a:r>
              <a:rPr lang="en-US" b="1" dirty="0"/>
              <a:t>Tehran University of Medical Sciences</a:t>
            </a:r>
          </a:p>
        </p:txBody>
      </p:sp>
      <p:pic>
        <p:nvPicPr>
          <p:cNvPr id="1028" name="Picture 4" descr="C:\Users\Drnamazi\Desktop\unnamed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3521105" cy="81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7386813" y="3782541"/>
            <a:ext cx="2922384" cy="2071287"/>
          </a:xfrm>
        </p:spPr>
        <p:txBody>
          <a:bodyPr/>
          <a:lstStyle/>
          <a:p>
            <a:r>
              <a:rPr lang="en-US" dirty="0"/>
              <a:t>NAMAZI 2020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122629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Anti-realism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400" dirty="0" err="1">
                <a:solidFill>
                  <a:srgbClr val="002060"/>
                </a:solidFill>
              </a:rPr>
              <a:t>Normativism</a:t>
            </a:r>
            <a:endParaRPr lang="en-US" sz="2400" dirty="0">
              <a:solidFill>
                <a:srgbClr val="002060"/>
              </a:solidFill>
            </a:endParaRPr>
          </a:p>
          <a:p>
            <a:pPr algn="l" rtl="0"/>
            <a:r>
              <a:rPr lang="en-US" sz="2400" dirty="0">
                <a:solidFill>
                  <a:srgbClr val="002060"/>
                </a:solidFill>
              </a:rPr>
              <a:t>Social Construction </a:t>
            </a:r>
          </a:p>
          <a:p>
            <a:pPr algn="l" rtl="0"/>
            <a:r>
              <a:rPr lang="en-US" sz="2400" dirty="0">
                <a:solidFill>
                  <a:srgbClr val="002060"/>
                </a:solidFill>
              </a:rPr>
              <a:t>Confusion between Normal and Natural</a:t>
            </a:r>
          </a:p>
          <a:p>
            <a:pPr algn="l" rtl="0"/>
            <a:r>
              <a:rPr lang="en-US" sz="2400" dirty="0">
                <a:solidFill>
                  <a:srgbClr val="002060"/>
                </a:solidFill>
              </a:rPr>
              <a:t>Placebo Response / </a:t>
            </a:r>
            <a:r>
              <a:rPr lang="en-US" sz="2400" dirty="0" err="1">
                <a:solidFill>
                  <a:srgbClr val="002060"/>
                </a:solidFill>
              </a:rPr>
              <a:t>Nocebo</a:t>
            </a:r>
            <a:r>
              <a:rPr lang="en-US" sz="2400" dirty="0">
                <a:solidFill>
                  <a:srgbClr val="002060"/>
                </a:solidFill>
              </a:rPr>
              <a:t> Effect</a:t>
            </a:r>
            <a:endParaRPr lang="fa-IR" sz="2400" dirty="0">
              <a:solidFill>
                <a:srgbClr val="00206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NAMAZI 2020</a:t>
            </a:r>
            <a:endParaRPr lang="fa-I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 </a:t>
            </a:r>
            <a:r>
              <a:rPr lang="fa-IR" dirty="0"/>
              <a:t> </a:t>
            </a:r>
            <a:r>
              <a:rPr lang="en-US" dirty="0"/>
              <a:t>Four Relationships between Health and Disease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l" rtl="0"/>
            <a:r>
              <a:rPr lang="en-US" sz="2400" dirty="0">
                <a:solidFill>
                  <a:srgbClr val="002060"/>
                </a:solidFill>
              </a:rPr>
              <a:t>Medical Model</a:t>
            </a:r>
          </a:p>
          <a:p>
            <a:pPr algn="l" rtl="0"/>
            <a:r>
              <a:rPr lang="en-US" sz="2400" dirty="0">
                <a:solidFill>
                  <a:srgbClr val="002060"/>
                </a:solidFill>
              </a:rPr>
              <a:t>Ideal Model</a:t>
            </a:r>
          </a:p>
          <a:p>
            <a:pPr algn="l" rtl="0"/>
            <a:r>
              <a:rPr lang="en-US" sz="2400" dirty="0">
                <a:solidFill>
                  <a:srgbClr val="002060"/>
                </a:solidFill>
              </a:rPr>
              <a:t>Humanistic Model</a:t>
            </a:r>
          </a:p>
          <a:p>
            <a:pPr algn="l" rtl="0"/>
            <a:r>
              <a:rPr lang="en-US" sz="2400" dirty="0">
                <a:solidFill>
                  <a:srgbClr val="002060"/>
                </a:solidFill>
              </a:rPr>
              <a:t>Disjunctive Model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723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357166"/>
            <a:ext cx="7620000" cy="1143000"/>
          </a:xfrm>
        </p:spPr>
        <p:txBody>
          <a:bodyPr/>
          <a:lstStyle/>
          <a:p>
            <a:pPr algn="ctr"/>
            <a:r>
              <a:rPr lang="en-US" dirty="0"/>
              <a:t>The Gray zone between disease and health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800" dirty="0">
                <a:solidFill>
                  <a:srgbClr val="002060"/>
                </a:solidFill>
              </a:rPr>
              <a:t>Health</a:t>
            </a:r>
          </a:p>
          <a:p>
            <a:pPr algn="l" rtl="0"/>
            <a:r>
              <a:rPr lang="en-US" sz="2800" dirty="0">
                <a:solidFill>
                  <a:srgbClr val="002060"/>
                </a:solidFill>
              </a:rPr>
              <a:t>Illness</a:t>
            </a:r>
          </a:p>
          <a:p>
            <a:pPr algn="l" rtl="0"/>
            <a:r>
              <a:rPr lang="en-US" sz="2800" dirty="0">
                <a:solidFill>
                  <a:srgbClr val="002060"/>
                </a:solidFill>
              </a:rPr>
              <a:t>Sickness</a:t>
            </a:r>
          </a:p>
          <a:p>
            <a:pPr algn="l" rtl="0"/>
            <a:r>
              <a:rPr lang="en-US" sz="2800" dirty="0">
                <a:solidFill>
                  <a:srgbClr val="002060"/>
                </a:solidFill>
              </a:rPr>
              <a:t>Disease</a:t>
            </a:r>
            <a:endParaRPr lang="fa-IR" sz="2800" dirty="0">
              <a:solidFill>
                <a:srgbClr val="00206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NAMAZI 2020</a:t>
            </a:r>
            <a:endParaRPr lang="fa-I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Holistic approach to Health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>
                <a:solidFill>
                  <a:srgbClr val="002060"/>
                </a:solidFill>
              </a:rPr>
              <a:t>Meaning of Health ( Linguistic viewpoint)</a:t>
            </a:r>
          </a:p>
          <a:p>
            <a:pPr algn="l" rtl="0"/>
            <a:r>
              <a:rPr lang="en-US" dirty="0">
                <a:solidFill>
                  <a:srgbClr val="002060"/>
                </a:solidFill>
              </a:rPr>
              <a:t>Bio-psycho-social (George Engel)</a:t>
            </a:r>
          </a:p>
          <a:p>
            <a:pPr algn="l" rtl="0"/>
            <a:r>
              <a:rPr lang="en-US" dirty="0">
                <a:solidFill>
                  <a:srgbClr val="002060"/>
                </a:solidFill>
              </a:rPr>
              <a:t>Dimensions of Health</a:t>
            </a:r>
          </a:p>
          <a:p>
            <a:pPr algn="l" rtl="0"/>
            <a:r>
              <a:rPr lang="en-US" dirty="0">
                <a:solidFill>
                  <a:srgbClr val="002060"/>
                </a:solidFill>
              </a:rPr>
              <a:t>Criticisms: </a:t>
            </a:r>
          </a:p>
          <a:p>
            <a:pPr algn="l" rtl="0">
              <a:buFontTx/>
              <a:buChar char="-"/>
            </a:pPr>
            <a:r>
              <a:rPr lang="en-US" dirty="0">
                <a:solidFill>
                  <a:srgbClr val="002060"/>
                </a:solidFill>
              </a:rPr>
              <a:t>undisciplined eclecticism</a:t>
            </a:r>
          </a:p>
          <a:p>
            <a:pPr algn="l" rtl="0">
              <a:buFontTx/>
              <a:buChar char="-"/>
            </a:pPr>
            <a:r>
              <a:rPr lang="en-US" dirty="0">
                <a:solidFill>
                  <a:srgbClr val="002060"/>
                </a:solidFill>
              </a:rPr>
              <a:t>Over interpretation</a:t>
            </a:r>
          </a:p>
          <a:p>
            <a:pPr algn="l" rtl="0">
              <a:buFontTx/>
              <a:buChar char="-"/>
            </a:pPr>
            <a:r>
              <a:rPr lang="en-US" dirty="0">
                <a:solidFill>
                  <a:srgbClr val="002060"/>
                </a:solidFill>
              </a:rPr>
              <a:t>Insensitive to patients' subjective experience</a:t>
            </a:r>
          </a:p>
          <a:p>
            <a:pPr algn="l" rtl="0">
              <a:buFontTx/>
              <a:buChar char="-"/>
            </a:pPr>
            <a:r>
              <a:rPr lang="en-US" dirty="0">
                <a:solidFill>
                  <a:srgbClr val="002060"/>
                </a:solidFill>
              </a:rPr>
              <a:t>Unfaithful to the general systems theory</a:t>
            </a:r>
          </a:p>
          <a:p>
            <a:pPr marL="114300" indent="0" algn="l" rtl="0">
              <a:buNone/>
            </a:pPr>
            <a:endParaRPr lang="en-US" dirty="0">
              <a:solidFill>
                <a:srgbClr val="002060"/>
              </a:solidFill>
            </a:endParaRPr>
          </a:p>
          <a:p>
            <a:pPr marL="114300" indent="0" algn="l" rtl="0">
              <a:buNone/>
            </a:pPr>
            <a:endParaRPr lang="fa-I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NAMAZI 2020</a:t>
            </a:r>
            <a:endParaRPr lang="fa-I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Medicalization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 algn="l">
              <a:buNone/>
            </a:pPr>
            <a:r>
              <a:rPr lang="en-US" dirty="0"/>
              <a:t>Medicalization vs. overdiagnosis</a:t>
            </a:r>
          </a:p>
          <a:p>
            <a:pPr marL="114300" indent="0" algn="l">
              <a:buNone/>
            </a:pPr>
            <a:endParaRPr lang="en-US" dirty="0"/>
          </a:p>
          <a:p>
            <a:pPr algn="l" rtl="0"/>
            <a:r>
              <a:rPr lang="en-US" sz="2400" dirty="0">
                <a:solidFill>
                  <a:srgbClr val="002060"/>
                </a:solidFill>
              </a:rPr>
              <a:t>From Crime to Disease</a:t>
            </a:r>
          </a:p>
          <a:p>
            <a:pPr algn="l" rtl="0"/>
            <a:r>
              <a:rPr lang="en-US" sz="2400" dirty="0">
                <a:solidFill>
                  <a:srgbClr val="002060"/>
                </a:solidFill>
              </a:rPr>
              <a:t>Everyday Life/ stages of life</a:t>
            </a:r>
          </a:p>
          <a:p>
            <a:pPr algn="l" rtl="0"/>
            <a:r>
              <a:rPr lang="en-US" sz="2400" dirty="0">
                <a:solidFill>
                  <a:srgbClr val="002060"/>
                </a:solidFill>
              </a:rPr>
              <a:t>Life Problems</a:t>
            </a:r>
          </a:p>
          <a:p>
            <a:pPr algn="l" rtl="0"/>
            <a:r>
              <a:rPr lang="en-US" sz="2400" dirty="0">
                <a:solidFill>
                  <a:srgbClr val="002060"/>
                </a:solidFill>
              </a:rPr>
              <a:t>Enhancement</a:t>
            </a:r>
          </a:p>
          <a:p>
            <a:pPr>
              <a:buNone/>
            </a:pPr>
            <a:endParaRPr lang="en-US" dirty="0"/>
          </a:p>
          <a:p>
            <a:pPr algn="l" rtl="0"/>
            <a:endParaRPr lang="fa-I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NAMAZI 2020</a:t>
            </a:r>
            <a:endParaRPr lang="fa-I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Table&#10;&#10;Description automatically generated">
            <a:extLst>
              <a:ext uri="{FF2B5EF4-FFF2-40B4-BE49-F238E27FC236}">
                <a16:creationId xmlns:a16="http://schemas.microsoft.com/office/drawing/2014/main" id="{C6BB5E32-C749-8B33-AC0C-E87D13E778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86098"/>
            <a:ext cx="5311119" cy="6325061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B66AAC-1194-6DB6-520D-28E8D9D6C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NAMAZI 2020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87348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225536"/>
          </a:xfrm>
        </p:spPr>
        <p:txBody>
          <a:bodyPr/>
          <a:lstStyle/>
          <a:p>
            <a:pPr algn="ctr"/>
            <a:r>
              <a:rPr lang="en-US" sz="4800" dirty="0"/>
              <a:t>Medical Epistemology</a:t>
            </a:r>
            <a:br>
              <a:rPr lang="en-US" sz="4800" dirty="0"/>
            </a:b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>
                <a:solidFill>
                  <a:srgbClr val="002060"/>
                </a:solidFill>
              </a:rPr>
              <a:t>Medical Decision-making</a:t>
            </a:r>
          </a:p>
          <a:p>
            <a:pPr algn="l" rtl="0"/>
            <a:r>
              <a:rPr lang="en-US" dirty="0">
                <a:solidFill>
                  <a:srgbClr val="002060"/>
                </a:solidFill>
              </a:rPr>
              <a:t>Clinical Reasoning</a:t>
            </a:r>
          </a:p>
          <a:p>
            <a:pPr algn="l" rtl="0"/>
            <a:r>
              <a:rPr lang="en-US" dirty="0">
                <a:solidFill>
                  <a:srgbClr val="002060"/>
                </a:solidFill>
              </a:rPr>
              <a:t>Cognitive Errors and Diagnostic Mistakes</a:t>
            </a:r>
          </a:p>
          <a:p>
            <a:pPr algn="l" rtl="0"/>
            <a:r>
              <a:rPr lang="en-US" dirty="0">
                <a:solidFill>
                  <a:srgbClr val="002060"/>
                </a:solidFill>
              </a:rPr>
              <a:t> Artificial Intelligence in Medicine</a:t>
            </a:r>
          </a:p>
          <a:p>
            <a:pPr algn="l" rtl="0"/>
            <a:r>
              <a:rPr lang="en-US" dirty="0">
                <a:solidFill>
                  <a:srgbClr val="002060"/>
                </a:solidFill>
              </a:rPr>
              <a:t>Incommensurability</a:t>
            </a:r>
          </a:p>
          <a:p>
            <a:pPr algn="l" rtl="0"/>
            <a:r>
              <a:rPr lang="en-US" dirty="0">
                <a:solidFill>
                  <a:srgbClr val="002060"/>
                </a:solidFill>
              </a:rPr>
              <a:t>Bayesian Theory</a:t>
            </a:r>
          </a:p>
          <a:p>
            <a:pPr algn="l" rtl="0"/>
            <a:r>
              <a:rPr lang="en-US" dirty="0">
                <a:solidFill>
                  <a:srgbClr val="002060"/>
                </a:solidFill>
              </a:rPr>
              <a:t>Philosophy of Epidemiology</a:t>
            </a:r>
          </a:p>
          <a:p>
            <a:pPr algn="l" rtl="0"/>
            <a:r>
              <a:rPr lang="en-US" dirty="0">
                <a:solidFill>
                  <a:srgbClr val="002060"/>
                </a:solidFill>
              </a:rPr>
              <a:t>Replication Crisis</a:t>
            </a:r>
          </a:p>
          <a:p>
            <a:pPr algn="l" rtl="0"/>
            <a:r>
              <a:rPr lang="en-US" dirty="0">
                <a:solidFill>
                  <a:srgbClr val="002060"/>
                </a:solidFill>
              </a:rPr>
              <a:t>Meta-research</a:t>
            </a:r>
          </a:p>
          <a:p>
            <a:pPr algn="l" rtl="0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NAMAZI 2020</a:t>
            </a:r>
            <a:endParaRPr lang="fa-I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1\Desktop\journal.pmed.1003266.t001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357298"/>
            <a:ext cx="8496944" cy="4615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323273" y="544833"/>
            <a:ext cx="8509000" cy="298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2058" tIns="41029" rIns="82058" bIns="41029" numCol="1" anchor="t" anchorCtr="0" compatLnSpc="1">
            <a:prstTxWarp prst="textNoShape">
              <a:avLst/>
            </a:prstTxWarp>
            <a:spAutoFit/>
          </a:bodyPr>
          <a:lstStyle>
            <a:lvl1pPr marL="307718" indent="-307718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723" indent="-256432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500">
                <a:solidFill>
                  <a:schemeClr val="tx1"/>
                </a:solidFill>
                <a:latin typeface="+mn-lt"/>
              </a:defRPr>
            </a:lvl2pPr>
            <a:lvl3pPr marL="1025728" indent="-205146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</a:defRPr>
            </a:lvl3pPr>
            <a:lvl4pPr marL="1436019" indent="-205146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1846311" indent="-205146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2256602" indent="-205146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666893" indent="-205146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077185" indent="-205146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487476" indent="-205146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spcBef>
                <a:spcPct val="0"/>
              </a:spcBef>
              <a:buFontTx/>
              <a:buNone/>
            </a:pPr>
            <a:r>
              <a:rPr lang="en-US" altLang="fa-IR" sz="1400" b="1" kern="0">
                <a:solidFill>
                  <a:schemeClr val="tx2"/>
                </a:solidFill>
              </a:rPr>
              <a:t>. Evidence-based medicine versus complex systems research paradigms.</a:t>
            </a:r>
            <a:endParaRPr lang="en-US" altLang="fa-IR" sz="1400" b="1" kern="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247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620000" cy="1143000"/>
          </a:xfrm>
        </p:spPr>
        <p:txBody>
          <a:bodyPr/>
          <a:lstStyle/>
          <a:p>
            <a:pPr algn="ctr"/>
            <a:r>
              <a:rPr lang="en-US" sz="4000" b="1" dirty="0"/>
              <a:t>History of Philosophy of Medicine</a:t>
            </a:r>
            <a:br>
              <a:rPr lang="en-US" sz="4000" b="1" dirty="0"/>
            </a:br>
            <a:endParaRPr lang="fa-IR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114300" indent="0" algn="l" rtl="0"/>
            <a:r>
              <a:rPr lang="en-US" sz="6200" b="1" dirty="0" err="1">
                <a:solidFill>
                  <a:srgbClr val="002060"/>
                </a:solidFill>
              </a:rPr>
              <a:t>Galenus</a:t>
            </a:r>
            <a:r>
              <a:rPr lang="en-US" sz="6200" b="1" dirty="0">
                <a:solidFill>
                  <a:srgbClr val="002060"/>
                </a:solidFill>
              </a:rPr>
              <a:t>, Hippocrates </a:t>
            </a:r>
            <a:r>
              <a:rPr lang="en-US" sz="6200" dirty="0">
                <a:solidFill>
                  <a:srgbClr val="002060"/>
                </a:solidFill>
              </a:rPr>
              <a:t>(Essence of Disease) </a:t>
            </a:r>
          </a:p>
          <a:p>
            <a:pPr marL="114300" indent="0" algn="l" rtl="0"/>
            <a:r>
              <a:rPr lang="en-US" sz="6200" b="1" dirty="0">
                <a:solidFill>
                  <a:srgbClr val="002060"/>
                </a:solidFill>
              </a:rPr>
              <a:t>Socrates, Plato </a:t>
            </a:r>
            <a:r>
              <a:rPr lang="en-US" sz="6200" dirty="0">
                <a:solidFill>
                  <a:srgbClr val="002060"/>
                </a:solidFill>
              </a:rPr>
              <a:t>(Technical effort in the light of ethical considerations) </a:t>
            </a:r>
          </a:p>
          <a:p>
            <a:pPr marL="114300" indent="0" algn="l" rtl="0"/>
            <a:r>
              <a:rPr lang="en-US" sz="6200" b="1" dirty="0">
                <a:solidFill>
                  <a:srgbClr val="002060"/>
                </a:solidFill>
              </a:rPr>
              <a:t>Avicenna, Razes </a:t>
            </a:r>
            <a:r>
              <a:rPr lang="en-US" sz="6200" dirty="0">
                <a:solidFill>
                  <a:srgbClr val="002060"/>
                </a:solidFill>
              </a:rPr>
              <a:t>(Between Empiricism and Rationalism) </a:t>
            </a:r>
          </a:p>
          <a:p>
            <a:pPr marL="114300" indent="0" algn="l" rtl="0"/>
            <a:r>
              <a:rPr lang="en-US" sz="6200" b="1" dirty="0">
                <a:solidFill>
                  <a:srgbClr val="002060"/>
                </a:solidFill>
              </a:rPr>
              <a:t>Thomas Sydenham </a:t>
            </a:r>
            <a:r>
              <a:rPr lang="en-US" sz="6200" dirty="0">
                <a:solidFill>
                  <a:srgbClr val="002060"/>
                </a:solidFill>
              </a:rPr>
              <a:t>(Empiricism in Medicine)</a:t>
            </a:r>
          </a:p>
          <a:p>
            <a:pPr marL="114300" indent="0" algn="l" rtl="0"/>
            <a:r>
              <a:rPr lang="en-US" sz="6200" b="1" dirty="0">
                <a:solidFill>
                  <a:srgbClr val="002060"/>
                </a:solidFill>
              </a:rPr>
              <a:t>Gilbert </a:t>
            </a:r>
            <a:r>
              <a:rPr lang="en-US" sz="6200" b="1" dirty="0" err="1">
                <a:solidFill>
                  <a:srgbClr val="002060"/>
                </a:solidFill>
              </a:rPr>
              <a:t>Blane</a:t>
            </a:r>
            <a:r>
              <a:rPr lang="en-US" sz="6200" b="1" dirty="0">
                <a:solidFill>
                  <a:srgbClr val="002060"/>
                </a:solidFill>
              </a:rPr>
              <a:t> </a:t>
            </a:r>
            <a:r>
              <a:rPr lang="en-US" sz="6200" dirty="0">
                <a:solidFill>
                  <a:srgbClr val="002060"/>
                </a:solidFill>
              </a:rPr>
              <a:t>(Elements of Medical Logic:1822)</a:t>
            </a:r>
          </a:p>
          <a:p>
            <a:pPr marL="114300" indent="0" algn="l" rtl="0"/>
            <a:r>
              <a:rPr lang="en-US" sz="6200" b="1" dirty="0">
                <a:solidFill>
                  <a:srgbClr val="002060"/>
                </a:solidFill>
              </a:rPr>
              <a:t>Ludwig Fleck </a:t>
            </a:r>
            <a:r>
              <a:rPr lang="en-US" sz="6200" dirty="0">
                <a:solidFill>
                  <a:srgbClr val="002060"/>
                </a:solidFill>
              </a:rPr>
              <a:t>(Collective Thought, Rethinking Disease : Relativism) / </a:t>
            </a:r>
            <a:r>
              <a:rPr lang="en-US" sz="6200" b="1" dirty="0">
                <a:solidFill>
                  <a:srgbClr val="002060"/>
                </a:solidFill>
              </a:rPr>
              <a:t>Thomas Cohn </a:t>
            </a:r>
            <a:r>
              <a:rPr lang="en-US" sz="6200" dirty="0">
                <a:solidFill>
                  <a:srgbClr val="002060"/>
                </a:solidFill>
              </a:rPr>
              <a:t>: Paradigm</a:t>
            </a:r>
          </a:p>
          <a:p>
            <a:pPr marL="114300" indent="0" algn="l" rtl="0"/>
            <a:r>
              <a:rPr lang="en-US" sz="6200" b="1" dirty="0" err="1">
                <a:solidFill>
                  <a:srgbClr val="002060"/>
                </a:solidFill>
              </a:rPr>
              <a:t>Tristam</a:t>
            </a:r>
            <a:r>
              <a:rPr lang="en-US" sz="6200" b="1" dirty="0">
                <a:solidFill>
                  <a:srgbClr val="002060"/>
                </a:solidFill>
              </a:rPr>
              <a:t> </a:t>
            </a:r>
            <a:r>
              <a:rPr lang="en-US" sz="6200" b="1" dirty="0" err="1">
                <a:solidFill>
                  <a:srgbClr val="002060"/>
                </a:solidFill>
              </a:rPr>
              <a:t>Engelhardt</a:t>
            </a:r>
            <a:r>
              <a:rPr lang="en-US" sz="6200" b="1" dirty="0">
                <a:solidFill>
                  <a:srgbClr val="002060"/>
                </a:solidFill>
              </a:rPr>
              <a:t> </a:t>
            </a:r>
            <a:r>
              <a:rPr lang="en-US" sz="6200" dirty="0">
                <a:solidFill>
                  <a:srgbClr val="002060"/>
                </a:solidFill>
              </a:rPr>
              <a:t>, </a:t>
            </a:r>
            <a:r>
              <a:rPr lang="en-US" sz="6200" b="1" dirty="0">
                <a:solidFill>
                  <a:srgbClr val="002060"/>
                </a:solidFill>
              </a:rPr>
              <a:t>Edmund Pellegrino </a:t>
            </a:r>
            <a:r>
              <a:rPr lang="en-US" sz="6200" dirty="0">
                <a:solidFill>
                  <a:srgbClr val="002060"/>
                </a:solidFill>
              </a:rPr>
              <a:t>(The Journal of Medicine and Philosophy :1976)</a:t>
            </a:r>
          </a:p>
          <a:p>
            <a:pPr marL="114300" indent="0" algn="l" rtl="0"/>
            <a:r>
              <a:rPr lang="en-US" sz="6200" i="1" dirty="0">
                <a:solidFill>
                  <a:srgbClr val="002060"/>
                </a:solidFill>
              </a:rPr>
              <a:t>Analytic Philosophy of Medicine </a:t>
            </a:r>
            <a:r>
              <a:rPr lang="en-US" sz="6200" dirty="0">
                <a:solidFill>
                  <a:srgbClr val="002060"/>
                </a:solidFill>
              </a:rPr>
              <a:t>(</a:t>
            </a:r>
            <a:r>
              <a:rPr lang="en-US" sz="6200" dirty="0" err="1">
                <a:solidFill>
                  <a:srgbClr val="002060"/>
                </a:solidFill>
              </a:rPr>
              <a:t>Kazem</a:t>
            </a:r>
            <a:r>
              <a:rPr lang="en-US" sz="6200" dirty="0">
                <a:solidFill>
                  <a:srgbClr val="002060"/>
                </a:solidFill>
              </a:rPr>
              <a:t> </a:t>
            </a:r>
            <a:r>
              <a:rPr lang="en-US" sz="6200" dirty="0" err="1">
                <a:solidFill>
                  <a:srgbClr val="002060"/>
                </a:solidFill>
              </a:rPr>
              <a:t>Sadeghzadeh</a:t>
            </a:r>
            <a:r>
              <a:rPr lang="en-US" sz="6200" dirty="0">
                <a:solidFill>
                  <a:srgbClr val="002060"/>
                </a:solidFill>
              </a:rPr>
              <a:t>)</a:t>
            </a:r>
          </a:p>
          <a:p>
            <a:pPr marL="114300" indent="0" algn="l" rtl="0"/>
            <a:r>
              <a:rPr lang="en-US" sz="6200" i="1" dirty="0">
                <a:solidFill>
                  <a:srgbClr val="002060"/>
                </a:solidFill>
              </a:rPr>
              <a:t>Continental Philosophy of Medicine </a:t>
            </a:r>
            <a:r>
              <a:rPr lang="en-US" sz="6200" dirty="0">
                <a:solidFill>
                  <a:srgbClr val="002060"/>
                </a:solidFill>
              </a:rPr>
              <a:t>( Foucault, </a:t>
            </a:r>
            <a:r>
              <a:rPr lang="en-US" sz="6200" dirty="0" err="1">
                <a:solidFill>
                  <a:srgbClr val="002060"/>
                </a:solidFill>
              </a:rPr>
              <a:t>Gadamer</a:t>
            </a:r>
            <a:r>
              <a:rPr lang="en-US" sz="6200" dirty="0">
                <a:solidFill>
                  <a:srgbClr val="002060"/>
                </a:solidFill>
              </a:rPr>
              <a:t>, Heidegger,… ) </a:t>
            </a:r>
          </a:p>
          <a:p>
            <a:pPr marL="114300" indent="0" algn="l" rtl="0">
              <a:buNone/>
            </a:pPr>
            <a:endParaRPr lang="en-US" sz="8000" dirty="0"/>
          </a:p>
          <a:p>
            <a:pPr marL="114300" indent="0" algn="l" rtl="0"/>
            <a:endParaRPr lang="en-US" sz="3000" dirty="0"/>
          </a:p>
          <a:p>
            <a:pPr marL="114300" indent="0" algn="l" rtl="0"/>
            <a:endParaRPr lang="en-US" sz="3000" dirty="0"/>
          </a:p>
          <a:p>
            <a:pPr marL="114300" indent="0" algn="l" rtl="0"/>
            <a:endParaRPr lang="en-US" sz="3000" dirty="0"/>
          </a:p>
          <a:p>
            <a:pPr marL="114300" indent="0" algn="l" rtl="0">
              <a:buNone/>
            </a:pPr>
            <a:endParaRPr lang="en-US" sz="3000" dirty="0"/>
          </a:p>
          <a:p>
            <a:pPr marL="114300" indent="0" algn="l" rtl="0"/>
            <a:endParaRPr lang="en-US" sz="3000" dirty="0"/>
          </a:p>
          <a:p>
            <a:pPr marL="114300" indent="0" algn="l" rtl="0"/>
            <a:endParaRPr lang="en-US" sz="2800" b="1" dirty="0">
              <a:solidFill>
                <a:srgbClr val="FF0000"/>
              </a:solidFill>
              <a:hlinkClick r:id="rId2"/>
            </a:endParaRPr>
          </a:p>
          <a:p>
            <a:pPr marL="114300" indent="0" algn="l" rtl="0"/>
            <a:endParaRPr lang="en-US" sz="3000" dirty="0"/>
          </a:p>
          <a:p>
            <a:pPr marL="114300" indent="0" algn="l" rtl="0">
              <a:buNone/>
            </a:pPr>
            <a:endParaRPr lang="en-US" sz="14400" dirty="0"/>
          </a:p>
          <a:p>
            <a:pPr marL="114300" indent="0" algn="l" rtl="0">
              <a:buNone/>
            </a:pPr>
            <a:endParaRPr lang="en-US" sz="2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NAMAZI 2020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86989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Five Relationships Between Philosophy and Medicine</a:t>
            </a:r>
            <a:endParaRPr lang="fa-I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400" dirty="0">
                <a:solidFill>
                  <a:srgbClr val="002060"/>
                </a:solidFill>
              </a:rPr>
              <a:t>Folk Philosophy (Philosophy in the application of the common people)</a:t>
            </a:r>
          </a:p>
          <a:p>
            <a:pPr algn="l" rtl="0"/>
            <a:r>
              <a:rPr lang="en-US" sz="2400" dirty="0">
                <a:solidFill>
                  <a:srgbClr val="002060"/>
                </a:solidFill>
              </a:rPr>
              <a:t>Speculator( Armchair Philosophers)</a:t>
            </a:r>
          </a:p>
          <a:p>
            <a:pPr algn="l" rtl="0"/>
            <a:r>
              <a:rPr lang="en-US" sz="2400" dirty="0">
                <a:solidFill>
                  <a:srgbClr val="002060"/>
                </a:solidFill>
              </a:rPr>
              <a:t>Humanity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dirty="0">
                <a:solidFill>
                  <a:srgbClr val="002060"/>
                </a:solidFill>
              </a:rPr>
              <a:t>Hobbyist</a:t>
            </a:r>
          </a:p>
          <a:p>
            <a:pPr algn="l" rtl="0"/>
            <a:r>
              <a:rPr lang="en-US" sz="2400" dirty="0">
                <a:solidFill>
                  <a:srgbClr val="002060"/>
                </a:solidFill>
              </a:rPr>
              <a:t>The Primacy of the Philosophical Method over the Scientific Method</a:t>
            </a:r>
          </a:p>
          <a:p>
            <a:pPr algn="l" rtl="0"/>
            <a:r>
              <a:rPr lang="en-US" sz="2400" dirty="0">
                <a:solidFill>
                  <a:srgbClr val="002060"/>
                </a:solidFill>
              </a:rPr>
              <a:t>Methodological Bridge between Philosophy and Medicine (Integrative Approach )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NAMAZI 2020</a:t>
            </a:r>
            <a:endParaRPr lang="fa-I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Essence of Medicine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400" dirty="0">
                <a:solidFill>
                  <a:srgbClr val="002060"/>
                </a:solidFill>
              </a:rPr>
              <a:t>Profession</a:t>
            </a:r>
          </a:p>
          <a:p>
            <a:pPr algn="l" rtl="0"/>
            <a:r>
              <a:rPr lang="en-US" sz="2400" dirty="0" err="1">
                <a:solidFill>
                  <a:srgbClr val="002060"/>
                </a:solidFill>
              </a:rPr>
              <a:t>Phronesis</a:t>
            </a:r>
            <a:endParaRPr lang="en-US" sz="2400" dirty="0">
              <a:solidFill>
                <a:srgbClr val="002060"/>
              </a:solidFill>
            </a:endParaRPr>
          </a:p>
          <a:p>
            <a:pPr algn="l" rtl="0"/>
            <a:r>
              <a:rPr lang="en-US" sz="2400" dirty="0">
                <a:solidFill>
                  <a:srgbClr val="002060"/>
                </a:solidFill>
              </a:rPr>
              <a:t>Science</a:t>
            </a:r>
          </a:p>
          <a:p>
            <a:pPr algn="l" rtl="0"/>
            <a:r>
              <a:rPr lang="en-US" sz="2400" dirty="0">
                <a:solidFill>
                  <a:srgbClr val="002060"/>
                </a:solidFill>
              </a:rPr>
              <a:t>Art</a:t>
            </a:r>
          </a:p>
          <a:p>
            <a:pPr algn="l" rtl="0"/>
            <a:r>
              <a:rPr lang="en-US" sz="2400" dirty="0">
                <a:solidFill>
                  <a:srgbClr val="002060"/>
                </a:solidFill>
              </a:rPr>
              <a:t>Scientific Art</a:t>
            </a:r>
            <a:endParaRPr lang="fa-IR" sz="2400" dirty="0">
              <a:solidFill>
                <a:srgbClr val="00206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NAMAZI 2020</a:t>
            </a:r>
            <a:endParaRPr lang="fa-I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Analytic Philosophy of </a:t>
            </a:r>
            <a:r>
              <a:rPr lang="en-US" sz="4000" dirty="0"/>
              <a:t>Medicine</a:t>
            </a:r>
            <a:endParaRPr lang="fa-I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sz="2400" dirty="0">
                <a:solidFill>
                  <a:srgbClr val="002060"/>
                </a:solidFill>
              </a:rPr>
              <a:t>Language of Medicine</a:t>
            </a:r>
          </a:p>
          <a:p>
            <a:pPr algn="l" rtl="0"/>
            <a:r>
              <a:rPr lang="en-US" sz="2400" dirty="0">
                <a:solidFill>
                  <a:srgbClr val="002060"/>
                </a:solidFill>
              </a:rPr>
              <a:t>Medical </a:t>
            </a:r>
            <a:r>
              <a:rPr lang="en-US" sz="2400" dirty="0" err="1">
                <a:solidFill>
                  <a:srgbClr val="002060"/>
                </a:solidFill>
              </a:rPr>
              <a:t>Praxiology</a:t>
            </a:r>
            <a:endParaRPr lang="en-US" sz="2400" dirty="0">
              <a:solidFill>
                <a:srgbClr val="002060"/>
              </a:solidFill>
            </a:endParaRPr>
          </a:p>
          <a:p>
            <a:pPr algn="l" rtl="0"/>
            <a:r>
              <a:rPr lang="en-US" sz="2400" dirty="0">
                <a:solidFill>
                  <a:srgbClr val="002060"/>
                </a:solidFill>
              </a:rPr>
              <a:t>Medical Epistemology</a:t>
            </a:r>
          </a:p>
          <a:p>
            <a:pPr algn="l" rtl="0"/>
            <a:r>
              <a:rPr lang="en-US" sz="2400" dirty="0">
                <a:solidFill>
                  <a:srgbClr val="002060"/>
                </a:solidFill>
              </a:rPr>
              <a:t>Medical </a:t>
            </a:r>
            <a:r>
              <a:rPr lang="en-US" sz="2400" dirty="0" err="1">
                <a:solidFill>
                  <a:srgbClr val="002060"/>
                </a:solidFill>
              </a:rPr>
              <a:t>Deontics</a:t>
            </a:r>
            <a:endParaRPr lang="en-US" sz="2400" dirty="0">
              <a:solidFill>
                <a:srgbClr val="002060"/>
              </a:solidFill>
            </a:endParaRPr>
          </a:p>
          <a:p>
            <a:pPr algn="l" rtl="0"/>
            <a:r>
              <a:rPr lang="en-US" sz="2400" dirty="0">
                <a:solidFill>
                  <a:srgbClr val="002060"/>
                </a:solidFill>
              </a:rPr>
              <a:t>Medical Logic</a:t>
            </a:r>
          </a:p>
          <a:p>
            <a:pPr algn="l" rtl="0"/>
            <a:r>
              <a:rPr lang="en-US" sz="2400" dirty="0">
                <a:solidFill>
                  <a:srgbClr val="002060"/>
                </a:solidFill>
              </a:rPr>
              <a:t>Medical Metaphysics</a:t>
            </a:r>
          </a:p>
          <a:p>
            <a:pPr algn="l" rtl="0">
              <a:buNone/>
            </a:pPr>
            <a:endParaRPr lang="fa-I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NAMAZI 2020</a:t>
            </a:r>
            <a:endParaRPr lang="fa-I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Continental Philosophy of Medicine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sz="2400" dirty="0">
                <a:solidFill>
                  <a:srgbClr val="002060"/>
                </a:solidFill>
              </a:rPr>
              <a:t>The Enigma of Health (</a:t>
            </a:r>
            <a:r>
              <a:rPr lang="en-US" sz="2400" dirty="0" err="1">
                <a:solidFill>
                  <a:srgbClr val="002060"/>
                </a:solidFill>
              </a:rPr>
              <a:t>Gadamer</a:t>
            </a:r>
            <a:r>
              <a:rPr lang="en-US" sz="2400" dirty="0">
                <a:solidFill>
                  <a:srgbClr val="002060"/>
                </a:solidFill>
              </a:rPr>
              <a:t>)</a:t>
            </a:r>
          </a:p>
          <a:p>
            <a:pPr algn="l" rtl="0"/>
            <a:r>
              <a:rPr lang="en-US" sz="2400" dirty="0" err="1">
                <a:solidFill>
                  <a:srgbClr val="002060"/>
                </a:solidFill>
              </a:rPr>
              <a:t>Zollicon</a:t>
            </a:r>
            <a:r>
              <a:rPr lang="en-US" sz="2400" dirty="0">
                <a:solidFill>
                  <a:srgbClr val="002060"/>
                </a:solidFill>
              </a:rPr>
              <a:t> Seminar—&gt; Existential Medicine ( Heidegger)</a:t>
            </a:r>
          </a:p>
          <a:p>
            <a:pPr algn="l" rtl="0"/>
            <a:r>
              <a:rPr lang="en-US" sz="2400" dirty="0">
                <a:solidFill>
                  <a:srgbClr val="002060"/>
                </a:solidFill>
              </a:rPr>
              <a:t>Power and Medicine , The Birth of Clinic (Foucault)</a:t>
            </a:r>
          </a:p>
          <a:p>
            <a:pPr algn="l" rtl="0"/>
            <a:r>
              <a:rPr lang="en-US" sz="2400" dirty="0">
                <a:solidFill>
                  <a:srgbClr val="002060"/>
                </a:solidFill>
              </a:rPr>
              <a:t>Georges </a:t>
            </a:r>
            <a:r>
              <a:rPr lang="en-US" sz="2400" dirty="0" err="1">
                <a:solidFill>
                  <a:srgbClr val="002060"/>
                </a:solidFill>
              </a:rPr>
              <a:t>Canguilhem</a:t>
            </a:r>
            <a:r>
              <a:rPr lang="en-US" sz="2400" dirty="0">
                <a:solidFill>
                  <a:srgbClr val="002060"/>
                </a:solidFill>
              </a:rPr>
              <a:t> (Social Construction of Medicine, Historical Epistemology of Medicine)</a:t>
            </a:r>
          </a:p>
          <a:p>
            <a:pPr algn="l" rtl="0"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</a:rPr>
              <a:t>Biopolitics</a:t>
            </a:r>
            <a:endParaRPr lang="en-US" sz="2400" dirty="0">
              <a:solidFill>
                <a:srgbClr val="002060"/>
              </a:solidFill>
            </a:endParaRPr>
          </a:p>
          <a:p>
            <a:pPr algn="l" rtl="0"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</a:rPr>
              <a:t>Ponopticon</a:t>
            </a:r>
            <a:r>
              <a:rPr lang="en-US" sz="2400" dirty="0">
                <a:solidFill>
                  <a:srgbClr val="002060"/>
                </a:solidFill>
              </a:rPr>
              <a:t>, Clinical Gaze</a:t>
            </a:r>
          </a:p>
          <a:p>
            <a:pPr algn="l" rtl="0">
              <a:buFontTx/>
              <a:buChar char="-"/>
            </a:pPr>
            <a:r>
              <a:rPr lang="en-US" sz="2400" dirty="0" err="1">
                <a:solidFill>
                  <a:srgbClr val="002060"/>
                </a:solidFill>
              </a:rPr>
              <a:t>Psychopolitics</a:t>
            </a:r>
            <a:endParaRPr lang="en-US" sz="2400" dirty="0">
              <a:solidFill>
                <a:srgbClr val="002060"/>
              </a:solidFill>
            </a:endParaRPr>
          </a:p>
          <a:p>
            <a:pPr algn="l" rtl="0">
              <a:buFontTx/>
              <a:buChar char="-"/>
            </a:pPr>
            <a:r>
              <a:rPr lang="en-US" sz="2400" dirty="0">
                <a:solidFill>
                  <a:srgbClr val="002060"/>
                </a:solidFill>
              </a:rPr>
              <a:t>Death </a:t>
            </a:r>
          </a:p>
          <a:p>
            <a:pPr algn="l" rtl="0">
              <a:buFontTx/>
              <a:buChar char="-"/>
            </a:pPr>
            <a:r>
              <a:rPr lang="en-US" sz="2400" dirty="0">
                <a:solidFill>
                  <a:srgbClr val="002060"/>
                </a:solidFill>
              </a:rPr>
              <a:t>Pressure, Pain, Suffering, Torture</a:t>
            </a:r>
          </a:p>
          <a:p>
            <a:pPr algn="l" rtl="0">
              <a:buFontTx/>
              <a:buChar char="-"/>
            </a:pPr>
            <a:r>
              <a:rPr lang="en-US" sz="2400" dirty="0">
                <a:solidFill>
                  <a:srgbClr val="002060"/>
                </a:solidFill>
              </a:rPr>
              <a:t>…</a:t>
            </a:r>
          </a:p>
          <a:p>
            <a:pPr algn="l" rtl="0">
              <a:buNone/>
            </a:pPr>
            <a:endParaRPr lang="en-US" sz="2400" dirty="0"/>
          </a:p>
          <a:p>
            <a:pPr algn="l" rtl="0"/>
            <a:endParaRPr lang="en-US" dirty="0"/>
          </a:p>
          <a:p>
            <a:pPr algn="l" rtl="0"/>
            <a:endParaRPr lang="fa-I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NAMAZI 2020</a:t>
            </a:r>
            <a:endParaRPr lang="fa-I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Contemporary Philosophy of Medicine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800" dirty="0">
                <a:solidFill>
                  <a:srgbClr val="002060"/>
                </a:solidFill>
              </a:rPr>
              <a:t>Medical Ontology</a:t>
            </a:r>
          </a:p>
          <a:p>
            <a:pPr algn="l" rtl="0"/>
            <a:r>
              <a:rPr lang="en-US" sz="2800" dirty="0">
                <a:solidFill>
                  <a:srgbClr val="002060"/>
                </a:solidFill>
              </a:rPr>
              <a:t>Medical Epistemology</a:t>
            </a:r>
          </a:p>
          <a:p>
            <a:pPr algn="l" rtl="0"/>
            <a:r>
              <a:rPr lang="en-US" sz="2800" dirty="0">
                <a:solidFill>
                  <a:srgbClr val="002060"/>
                </a:solidFill>
              </a:rPr>
              <a:t>Philosophy of Medical Ethics</a:t>
            </a:r>
            <a:endParaRPr lang="fa-IR" sz="2800" dirty="0">
              <a:solidFill>
                <a:srgbClr val="00206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NAMAZI 2020</a:t>
            </a:r>
            <a:endParaRPr lang="fa-I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/>
              <a:t>Medical Ontology</a:t>
            </a:r>
            <a:br>
              <a:rPr lang="en-US" sz="4800" dirty="0"/>
            </a:b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sz="2400" dirty="0">
                <a:solidFill>
                  <a:srgbClr val="002060"/>
                </a:solidFill>
              </a:rPr>
              <a:t>Health and Medicine</a:t>
            </a:r>
          </a:p>
          <a:p>
            <a:pPr algn="l" rtl="0"/>
            <a:r>
              <a:rPr lang="en-US" sz="2400" dirty="0">
                <a:solidFill>
                  <a:srgbClr val="002060"/>
                </a:solidFill>
              </a:rPr>
              <a:t>Definition of Health and Disease</a:t>
            </a:r>
          </a:p>
          <a:p>
            <a:pPr algn="l" rtl="0"/>
            <a:r>
              <a:rPr lang="en-US" sz="2400" dirty="0">
                <a:solidFill>
                  <a:srgbClr val="002060"/>
                </a:solidFill>
              </a:rPr>
              <a:t>Types of Relationships between Health and Disease</a:t>
            </a:r>
          </a:p>
          <a:p>
            <a:pPr algn="l" rtl="0"/>
            <a:r>
              <a:rPr lang="en-US" sz="2400" dirty="0">
                <a:solidFill>
                  <a:srgbClr val="002060"/>
                </a:solidFill>
              </a:rPr>
              <a:t>Realism and Anti-realism</a:t>
            </a:r>
          </a:p>
          <a:p>
            <a:pPr algn="l" rtl="0"/>
            <a:r>
              <a:rPr lang="en-US" sz="2400" dirty="0">
                <a:solidFill>
                  <a:srgbClr val="002060"/>
                </a:solidFill>
              </a:rPr>
              <a:t>Anti-</a:t>
            </a:r>
            <a:r>
              <a:rPr lang="en-US" sz="2400" dirty="0" err="1">
                <a:solidFill>
                  <a:srgbClr val="002060"/>
                </a:solidFill>
              </a:rPr>
              <a:t>normativism</a:t>
            </a:r>
            <a:r>
              <a:rPr lang="en-US" sz="2400" dirty="0">
                <a:solidFill>
                  <a:srgbClr val="002060"/>
                </a:solidFill>
              </a:rPr>
              <a:t> and </a:t>
            </a:r>
            <a:r>
              <a:rPr lang="en-US" sz="2400" dirty="0" err="1">
                <a:solidFill>
                  <a:srgbClr val="002060"/>
                </a:solidFill>
              </a:rPr>
              <a:t>Normativism</a:t>
            </a:r>
            <a:endParaRPr lang="en-US" sz="2400" dirty="0">
              <a:solidFill>
                <a:srgbClr val="002060"/>
              </a:solidFill>
            </a:endParaRPr>
          </a:p>
          <a:p>
            <a:pPr algn="l" rtl="0"/>
            <a:r>
              <a:rPr lang="en-US" sz="2400" dirty="0" err="1">
                <a:solidFill>
                  <a:srgbClr val="002060"/>
                </a:solidFill>
              </a:rPr>
              <a:t>Medicalization</a:t>
            </a:r>
            <a:r>
              <a:rPr lang="en-US" sz="2400" dirty="0">
                <a:solidFill>
                  <a:srgbClr val="002060"/>
                </a:solidFill>
              </a:rPr>
              <a:t> and </a:t>
            </a:r>
            <a:r>
              <a:rPr lang="en-US" sz="2400" dirty="0" err="1">
                <a:solidFill>
                  <a:srgbClr val="002060"/>
                </a:solidFill>
              </a:rPr>
              <a:t>Overdiagnosis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</a:p>
          <a:p>
            <a:pPr algn="l" rtl="0"/>
            <a:r>
              <a:rPr lang="en-US" sz="2400" dirty="0">
                <a:solidFill>
                  <a:srgbClr val="002060"/>
                </a:solidFill>
              </a:rPr>
              <a:t>Holistic approach to Health</a:t>
            </a:r>
          </a:p>
          <a:p>
            <a:pPr algn="l" rtl="0"/>
            <a:r>
              <a:rPr lang="en-US" sz="2400" dirty="0">
                <a:solidFill>
                  <a:srgbClr val="002060"/>
                </a:solidFill>
              </a:rPr>
              <a:t>… </a:t>
            </a:r>
          </a:p>
          <a:p>
            <a:pPr algn="l" rtl="0"/>
            <a:endParaRPr lang="en-US" dirty="0"/>
          </a:p>
          <a:p>
            <a:pPr algn="l" rtl="0"/>
            <a:endParaRPr lang="en-US" dirty="0"/>
          </a:p>
          <a:p>
            <a:pPr algn="l" rtl="0"/>
            <a:endParaRPr lang="fa-I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NAMAZI 2020</a:t>
            </a:r>
            <a:endParaRPr lang="fa-I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Realism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sz="2400" dirty="0">
                <a:solidFill>
                  <a:srgbClr val="002060"/>
                </a:solidFill>
              </a:rPr>
              <a:t>Anti-</a:t>
            </a:r>
            <a:r>
              <a:rPr lang="en-US" sz="2400" dirty="0" err="1">
                <a:solidFill>
                  <a:srgbClr val="002060"/>
                </a:solidFill>
              </a:rPr>
              <a:t>normativism</a:t>
            </a:r>
            <a:endParaRPr lang="en-US" sz="2400" dirty="0">
              <a:solidFill>
                <a:srgbClr val="002060"/>
              </a:solidFill>
            </a:endParaRPr>
          </a:p>
          <a:p>
            <a:pPr algn="l" rtl="0"/>
            <a:r>
              <a:rPr lang="en-US" sz="2400" dirty="0" err="1">
                <a:solidFill>
                  <a:srgbClr val="002060"/>
                </a:solidFill>
              </a:rPr>
              <a:t>Statisticism</a:t>
            </a:r>
            <a:r>
              <a:rPr lang="en-US" sz="2400" dirty="0">
                <a:solidFill>
                  <a:srgbClr val="002060"/>
                </a:solidFill>
              </a:rPr>
              <a:t> ( Median ,Randomization, P-value, …)</a:t>
            </a:r>
          </a:p>
          <a:p>
            <a:pPr algn="l" rtl="0">
              <a:buNone/>
            </a:pPr>
            <a:r>
              <a:rPr lang="en-US" sz="2400" dirty="0">
                <a:solidFill>
                  <a:srgbClr val="002060"/>
                </a:solidFill>
              </a:rPr>
              <a:t>-Natural vs. Artificial</a:t>
            </a:r>
          </a:p>
          <a:p>
            <a:pPr algn="l" rtl="0">
              <a:buNone/>
            </a:pPr>
            <a:r>
              <a:rPr lang="en-US" sz="2400" dirty="0">
                <a:solidFill>
                  <a:srgbClr val="002060"/>
                </a:solidFill>
              </a:rPr>
              <a:t>-Natural as Functional</a:t>
            </a:r>
          </a:p>
          <a:p>
            <a:pPr algn="l" rtl="0">
              <a:buNone/>
            </a:pPr>
            <a:r>
              <a:rPr lang="en-US" sz="2400" dirty="0">
                <a:solidFill>
                  <a:srgbClr val="002060"/>
                </a:solidFill>
              </a:rPr>
              <a:t>-Natural as Normal</a:t>
            </a:r>
          </a:p>
          <a:p>
            <a:pPr algn="l" rtl="0"/>
            <a:r>
              <a:rPr lang="en-US" sz="2400" dirty="0">
                <a:solidFill>
                  <a:srgbClr val="002060"/>
                </a:solidFill>
              </a:rPr>
              <a:t>Evolutionary medicine (Distal cause vs. Proximal cause)</a:t>
            </a:r>
          </a:p>
          <a:p>
            <a:pPr algn="l" rtl="0"/>
            <a:endParaRPr lang="fa-I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NAMAZI 2020</a:t>
            </a:r>
            <a:endParaRPr lang="fa-IR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fa-I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fa-I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7</TotalTime>
  <Words>496</Words>
  <Application>Microsoft Office PowerPoint</Application>
  <PresentationFormat>On-screen Show (4:3)</PresentationFormat>
  <Paragraphs>134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Cambria</vt:lpstr>
      <vt:lpstr>Adjacency</vt:lpstr>
      <vt:lpstr>Office Theme</vt:lpstr>
      <vt:lpstr>  Introduction to Philosophy of Medicine </vt:lpstr>
      <vt:lpstr>History of Philosophy of Medicine </vt:lpstr>
      <vt:lpstr>Five Relationships Between Philosophy and Medicine</vt:lpstr>
      <vt:lpstr>Essence of Medicine</vt:lpstr>
      <vt:lpstr>Analytic Philosophy of Medicine</vt:lpstr>
      <vt:lpstr>Continental Philosophy of Medicine</vt:lpstr>
      <vt:lpstr>Contemporary Philosophy of Medicine</vt:lpstr>
      <vt:lpstr>Medical Ontology </vt:lpstr>
      <vt:lpstr>Realism</vt:lpstr>
      <vt:lpstr>Anti-realism</vt:lpstr>
      <vt:lpstr>  Four Relationships between Health and Disease</vt:lpstr>
      <vt:lpstr>The Gray zone between disease and health</vt:lpstr>
      <vt:lpstr>Holistic approach to Health</vt:lpstr>
      <vt:lpstr>Medicalization</vt:lpstr>
      <vt:lpstr>PowerPoint Presentation</vt:lpstr>
      <vt:lpstr>Medical Epistemology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حرفه ها و مشاغل سلامت ایلیان ریسکا</dc:title>
  <dc:creator>user</dc:creator>
  <cp:lastModifiedBy>museum</cp:lastModifiedBy>
  <cp:revision>151</cp:revision>
  <dcterms:created xsi:type="dcterms:W3CDTF">2018-11-13T11:10:22Z</dcterms:created>
  <dcterms:modified xsi:type="dcterms:W3CDTF">2025-09-13T10:04:05Z</dcterms:modified>
</cp:coreProperties>
</file>